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58" r:id="rId3"/>
    <p:sldId id="259" r:id="rId4"/>
    <p:sldId id="260" r:id="rId5"/>
    <p:sldId id="261" r:id="rId6"/>
    <p:sldId id="263" r:id="rId7"/>
    <p:sldId id="262" r:id="rId8"/>
    <p:sldId id="264" r:id="rId9"/>
    <p:sldId id="265" r:id="rId10"/>
    <p:sldId id="267" r:id="rId11"/>
    <p:sldId id="266" r:id="rId12"/>
    <p:sldId id="268" r:id="rId13"/>
    <p:sldId id="269" r:id="rId14"/>
    <p:sldId id="270" r:id="rId15"/>
    <p:sldId id="271" r:id="rId16"/>
    <p:sldId id="273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EDA6EC-87D2-4725-88D7-0B9DFEB7863A}" type="datetimeFigureOut">
              <a:rPr lang="en-US" smtClean="0"/>
              <a:pPr/>
              <a:t>2/20/2015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88A7B4-9EE3-4FFA-8122-99E6CCB60E6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88A7B4-9EE3-4FFA-8122-99E6CCB60E69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2/20/2015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2/20/2015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ew-york-city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57200" y="1143000"/>
            <a:ext cx="8013631" cy="519007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62200" y="762000"/>
            <a:ext cx="52242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haroni" pitchFamily="2" charset="-79"/>
                <a:cs typeface="Aharoni" pitchFamily="2" charset="-79"/>
              </a:rPr>
              <a:t>Boston Housing Data Analysis</a:t>
            </a:r>
            <a:endParaRPr lang="en-US" sz="2400" b="1" dirty="0">
              <a:latin typeface="Aharoni" pitchFamily="2" charset="-79"/>
              <a:cs typeface="Aharoni" pitchFamily="2" charset="-79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590800" y="304801"/>
            <a:ext cx="3200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        </a:t>
            </a:r>
            <a:r>
              <a:rPr lang="en-US" sz="2400" dirty="0" smtClean="0"/>
              <a:t>Residual Analysis: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3400" y="1600200"/>
            <a:ext cx="8153400" cy="36147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1000" y="5562600"/>
            <a:ext cx="838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*As the residuals are randomly scattered, we can say the residuals follow constant variance. From the Q-Q plot and the histogram we can observe that the residuals follow normal distribution.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286000" y="304800"/>
            <a:ext cx="5486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</a:t>
            </a:r>
            <a:r>
              <a:rPr lang="en-US" sz="2400" b="1" dirty="0" smtClean="0"/>
              <a:t>Out of Sample Performance</a:t>
            </a:r>
            <a:r>
              <a:rPr lang="en-US" sz="2400" dirty="0" smtClean="0"/>
              <a:t>: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  <p:sp>
        <p:nvSpPr>
          <p:cNvPr id="37889" name="Rectangle 1"/>
          <p:cNvSpPr>
            <a:spLocks noChangeArrowheads="1"/>
          </p:cNvSpPr>
          <p:nvPr/>
        </p:nvSpPr>
        <p:spPr bwMode="auto">
          <a:xfrm>
            <a:off x="1066800" y="2057400"/>
            <a:ext cx="72390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</a:pP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Mean squared error (test data) = </a:t>
            </a: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rgbClr val="FFC000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29.86581</a:t>
            </a: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 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and Mean absolute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dirty="0" smtClean="0">
                <a:latin typeface="Calibri" pitchFamily="34" charset="0"/>
                <a:ea typeface="Calibri" pitchFamily="34" charset="0"/>
                <a:cs typeface="Times New Roman" pitchFamily="18" charset="0"/>
              </a:rPr>
              <a:t>  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error (test data) = </a:t>
            </a: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rgbClr val="FFC000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3.762129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b="0" i="0" u="none" strike="noStrike" cap="none" normalizeH="0" baseline="0" dirty="0" smtClean="0">
              <a:ln>
                <a:noFill/>
              </a:ln>
              <a:solidFill>
                <a:srgbClr val="FFC000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tabLst/>
            </a:pP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  <a:ea typeface="Calibri" pitchFamily="34" charset="0"/>
                <a:cs typeface="Times New Roman" pitchFamily="18" charset="0"/>
              </a:rPr>
              <a:t>As expected, MSE values are higher with testing data than training data.</a:t>
            </a:r>
            <a:endParaRPr kumimoji="0" 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286000" y="304800"/>
            <a:ext cx="5486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              </a:t>
            </a:r>
            <a:r>
              <a:rPr lang="en-US" sz="2400" b="1" dirty="0" smtClean="0"/>
              <a:t>Cross Validation</a:t>
            </a:r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762000" y="1447800"/>
            <a:ext cx="87135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Using K= 10 to perform 10 fold cross validation on the 11 predictor variables</a:t>
            </a:r>
          </a:p>
          <a:p>
            <a:r>
              <a:rPr lang="en-US" dirty="0" smtClean="0"/>
              <a:t>Following results were obtained 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62000" y="2667000"/>
            <a:ext cx="32812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Mean Square Error:</a:t>
            </a:r>
            <a:r>
              <a:rPr lang="en-US" dirty="0" smtClean="0">
                <a:solidFill>
                  <a:srgbClr val="FFC000"/>
                </a:solidFill>
              </a:rPr>
              <a:t> </a:t>
            </a:r>
            <a:r>
              <a:rPr lang="en-US" b="1" dirty="0" smtClean="0">
                <a:solidFill>
                  <a:srgbClr val="FFC000"/>
                </a:solidFill>
              </a:rPr>
              <a:t>23.17568</a:t>
            </a:r>
            <a:r>
              <a:rPr lang="en-US" dirty="0" smtClean="0">
                <a:solidFill>
                  <a:srgbClr val="FFC000"/>
                </a:solidFill>
              </a:rPr>
              <a:t> 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5800" y="3581400"/>
            <a:ext cx="77724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Observation: We could see the reduction of MSE to a greater extent in cross fold   validation technique compared to normal regression model evaluation using test data.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286000" y="304800"/>
            <a:ext cx="5486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              </a:t>
            </a:r>
            <a:r>
              <a:rPr lang="en-US" sz="2400" b="1" dirty="0" smtClean="0"/>
              <a:t>CART models:</a:t>
            </a:r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</p:txBody>
      </p:sp>
      <p:pic>
        <p:nvPicPr>
          <p:cNvPr id="11" name="Picture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38200" y="1447801"/>
            <a:ext cx="7239000" cy="30480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762000" y="5103674"/>
            <a:ext cx="69342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Based on the plot right side. We can chose complexity parameter (Cp) value such that it reduce cross validation error to a greater extent v/s change cp value. Here we can chose cp value </a:t>
            </a:r>
            <a:r>
              <a:rPr lang="en-US" b="1" dirty="0" smtClean="0">
                <a:solidFill>
                  <a:srgbClr val="FFC000"/>
                </a:solidFill>
              </a:rPr>
              <a:t>0.01349</a:t>
            </a:r>
            <a:r>
              <a:rPr lang="en-US" dirty="0" smtClean="0"/>
              <a:t> to the corresponding </a:t>
            </a:r>
            <a:r>
              <a:rPr lang="en-US" dirty="0" smtClean="0">
                <a:solidFill>
                  <a:srgbClr val="FFC000"/>
                </a:solidFill>
              </a:rPr>
              <a:t>6</a:t>
            </a:r>
            <a:r>
              <a:rPr lang="en-US" dirty="0" smtClean="0"/>
              <a:t> tree splits.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286000" y="304800"/>
            <a:ext cx="5486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</a:t>
            </a:r>
            <a:r>
              <a:rPr lang="en-US" sz="2400" b="1" dirty="0" smtClean="0"/>
              <a:t>Out of Sample Performance</a:t>
            </a:r>
            <a:r>
              <a:rPr lang="en-US" sz="2400" dirty="0" smtClean="0"/>
              <a:t>: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1066800" y="4648200"/>
            <a:ext cx="69342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/>
              <a:t>So, from MSE values we obtained from three different models, CART model gave the best fit with MSE of </a:t>
            </a:r>
            <a:r>
              <a:rPr lang="en-US" sz="2000" dirty="0" smtClean="0">
                <a:solidFill>
                  <a:srgbClr val="FFC000"/>
                </a:solidFill>
              </a:rPr>
              <a:t>21.5 </a:t>
            </a:r>
            <a:endParaRPr lang="en-US" sz="2000" dirty="0">
              <a:solidFill>
                <a:srgbClr val="FFC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66800" y="2057400"/>
            <a:ext cx="701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/>
              <a:t>Comparison of performance across models:</a:t>
            </a:r>
            <a:endParaRPr lang="en-US" sz="2400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2133600" y="3048000"/>
          <a:ext cx="3957955" cy="1173988"/>
        </p:xfrm>
        <a:graphic>
          <a:graphicData uri="http://schemas.openxmlformats.org/drawingml/2006/table">
            <a:tbl>
              <a:tblPr/>
              <a:tblGrid>
                <a:gridCol w="1978660"/>
                <a:gridCol w="1979295"/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latin typeface="Calibri"/>
                          <a:ea typeface="Calibri"/>
                          <a:cs typeface="Times New Roman"/>
                        </a:rPr>
                        <a:t>Model</a:t>
                      </a:r>
                      <a:endParaRPr lang="en-US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latin typeface="Calibri"/>
                          <a:ea typeface="Calibri"/>
                          <a:cs typeface="Times New Roman"/>
                        </a:rPr>
                        <a:t>MSE</a:t>
                      </a:r>
                      <a:endParaRPr lang="en-US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latin typeface="Calibri"/>
                          <a:ea typeface="Calibri"/>
                          <a:cs typeface="Times New Roman"/>
                        </a:rPr>
                        <a:t>Regression</a:t>
                      </a:r>
                      <a:endParaRPr lang="en-US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latin typeface="Calibri"/>
                          <a:ea typeface="Calibri"/>
                          <a:cs typeface="Times New Roman"/>
                        </a:rPr>
                        <a:t>29.86581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latin typeface="Calibri"/>
                          <a:ea typeface="Calibri"/>
                          <a:cs typeface="Times New Roman"/>
                        </a:rPr>
                        <a:t>Cross Validation</a:t>
                      </a:r>
                      <a:endParaRPr lang="en-US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latin typeface="Calibri"/>
                          <a:ea typeface="Calibri"/>
                          <a:cs typeface="Times New Roman"/>
                        </a:rPr>
                        <a:t>23.17568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latin typeface="Calibri"/>
                          <a:ea typeface="Calibri"/>
                          <a:cs typeface="Times New Roman"/>
                        </a:rPr>
                        <a:t>Regression Trees </a:t>
                      </a:r>
                      <a:endParaRPr lang="en-US" sz="1800" dirty="0"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latin typeface="Calibri"/>
                          <a:ea typeface="Calibri"/>
                          <a:cs typeface="Times New Roman"/>
                        </a:rPr>
                        <a:t>21.58174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" name="Rectangle 10"/>
          <p:cNvSpPr/>
          <p:nvPr/>
        </p:nvSpPr>
        <p:spPr>
          <a:xfrm>
            <a:off x="990600" y="1371600"/>
            <a:ext cx="29332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Mean Square Error: </a:t>
            </a:r>
            <a:r>
              <a:rPr lang="en-US" dirty="0" smtClean="0">
                <a:solidFill>
                  <a:srgbClr val="FFC000"/>
                </a:solidFill>
              </a:rPr>
              <a:t>21.58174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286000" y="304800"/>
            <a:ext cx="54864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             </a:t>
            </a:r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457200" y="4724400"/>
            <a:ext cx="7239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smtClean="0"/>
              <a:t>Multiple R-squared:  </a:t>
            </a:r>
            <a:r>
              <a:rPr lang="en-US" dirty="0" smtClean="0">
                <a:solidFill>
                  <a:srgbClr val="FFC000"/>
                </a:solidFill>
              </a:rPr>
              <a:t>0.7337</a:t>
            </a:r>
            <a:r>
              <a:rPr lang="en-US" dirty="0" smtClean="0"/>
              <a:t>,	Adjusted R-squared:  </a:t>
            </a:r>
            <a:r>
              <a:rPr lang="en-US" dirty="0" smtClean="0">
                <a:solidFill>
                  <a:srgbClr val="FFC000"/>
                </a:solidFill>
              </a:rPr>
              <a:t>0.7276</a:t>
            </a:r>
            <a:r>
              <a:rPr lang="en-US" dirty="0" smtClean="0"/>
              <a:t>   : </a:t>
            </a:r>
          </a:p>
          <a:p>
            <a:r>
              <a:rPr lang="en-US" dirty="0" smtClean="0"/>
              <a:t>Model has a good fit.</a:t>
            </a:r>
          </a:p>
          <a:p>
            <a:endParaRPr lang="en-US" dirty="0" smtClean="0"/>
          </a:p>
          <a:p>
            <a:r>
              <a:rPr lang="en-US" dirty="0" smtClean="0"/>
              <a:t>F-statistic: </a:t>
            </a:r>
            <a:r>
              <a:rPr lang="en-US" dirty="0" smtClean="0">
                <a:solidFill>
                  <a:srgbClr val="FFC000"/>
                </a:solidFill>
              </a:rPr>
              <a:t>119.2</a:t>
            </a:r>
            <a:r>
              <a:rPr lang="en-US" dirty="0" smtClean="0"/>
              <a:t> on 8 and </a:t>
            </a:r>
            <a:r>
              <a:rPr lang="en-US" dirty="0" smtClean="0">
                <a:solidFill>
                  <a:srgbClr val="FFC000"/>
                </a:solidFill>
              </a:rPr>
              <a:t>346</a:t>
            </a:r>
            <a:r>
              <a:rPr lang="en-US" dirty="0" smtClean="0"/>
              <a:t> DF, p-value: &lt; </a:t>
            </a:r>
            <a:r>
              <a:rPr lang="en-US" dirty="0" smtClean="0">
                <a:solidFill>
                  <a:srgbClr val="FFC000"/>
                </a:solidFill>
              </a:rPr>
              <a:t>2.2e-16</a:t>
            </a:r>
            <a:r>
              <a:rPr lang="en-US" dirty="0" smtClean="0"/>
              <a:t> : Implies all variables are collectively significant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7200" y="1447800"/>
            <a:ext cx="3352800" cy="28956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676400" y="457200"/>
            <a:ext cx="66294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Repeating the entire procedure with Training data = </a:t>
            </a:r>
            <a:r>
              <a:rPr lang="en-US" b="1" dirty="0" smtClean="0">
                <a:solidFill>
                  <a:srgbClr val="FFC000"/>
                </a:solidFill>
              </a:rPr>
              <a:t>70%, </a:t>
            </a:r>
            <a:r>
              <a:rPr lang="en-US" b="1" dirty="0" smtClean="0"/>
              <a:t>Test data = </a:t>
            </a:r>
            <a:r>
              <a:rPr lang="en-US" b="1" dirty="0" smtClean="0">
                <a:solidFill>
                  <a:srgbClr val="FFC000"/>
                </a:solidFill>
              </a:rPr>
              <a:t>30%. </a:t>
            </a:r>
            <a:r>
              <a:rPr lang="en-US" b="1" dirty="0" smtClean="0"/>
              <a:t>Following results were obtained…</a:t>
            </a:r>
            <a:endParaRPr lang="en-US" dirty="0" smtClean="0">
              <a:solidFill>
                <a:srgbClr val="FFC000"/>
              </a:solidFill>
            </a:endParaRPr>
          </a:p>
          <a:p>
            <a:r>
              <a:rPr lang="en-US" b="1" dirty="0" smtClean="0">
                <a:solidFill>
                  <a:srgbClr val="FFC000"/>
                </a:solidFill>
              </a:rPr>
              <a:t>..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267200" y="2057400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Based on BIC criteria, we have included 8 variables to be included in the model compared to 11 variables in the previous model.</a:t>
            </a:r>
          </a:p>
          <a:p>
            <a:r>
              <a:rPr lang="en-US" dirty="0" smtClean="0"/>
              <a:t>Model Parameters: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3276600" y="2819400"/>
            <a:ext cx="2971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Thank You</a:t>
            </a:r>
            <a:endParaRPr lang="en-US" sz="4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ChangeArrowheads="1"/>
          </p:cNvSpPr>
          <p:nvPr/>
        </p:nvSpPr>
        <p:spPr bwMode="auto">
          <a:xfrm>
            <a:off x="1600200" y="3768298"/>
            <a:ext cx="5562600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Calibri" pitchFamily="34" charset="0"/>
              </a:rPr>
              <a:t>Submitted by:</a:t>
            </a:r>
            <a:endParaRPr kumimoji="0" 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Calibri" pitchFamily="34" charset="0"/>
              </a:rPr>
              <a:t>Aman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Calibri" pitchFamily="34" charset="0"/>
              </a:rPr>
              <a:t> Singh </a:t>
            </a:r>
            <a:r>
              <a:rPr kumimoji="0" 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Calibri" pitchFamily="34" charset="0"/>
                <a:cs typeface="Calibri" pitchFamily="34" charset="0"/>
              </a:rPr>
              <a:t>Pawar</a:t>
            </a:r>
            <a:endParaRPr kumimoji="0" 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66800" y="1524000"/>
            <a:ext cx="708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Methods Used : Regression, Cross Validation and CART models</a:t>
            </a:r>
            <a:endParaRPr lang="en-US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1"/>
          <p:cNvSpPr>
            <a:spLocks noChangeArrowheads="1"/>
          </p:cNvSpPr>
          <p:nvPr/>
        </p:nvSpPr>
        <p:spPr bwMode="auto">
          <a:xfrm>
            <a:off x="228600" y="884652"/>
            <a:ext cx="8763000" cy="15388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Objective: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ea typeface="Calibri" pitchFamily="34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itchFamily="34" charset="0"/>
                <a:cs typeface="Times New Roman" pitchFamily="18" charset="0"/>
              </a:rPr>
              <a:t>To analyze well-known Boston data set and build regression models using Regression, Cross Validation and CART techniques and compare the individual model performance based on MSE parameter.</a:t>
            </a: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cs typeface="Arial" pitchFamily="34" charset="0"/>
              </a:rPr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8600" y="2667000"/>
            <a:ext cx="89154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  Steps:</a:t>
            </a:r>
            <a:endParaRPr lang="en-US" dirty="0" smtClean="0"/>
          </a:p>
          <a:p>
            <a:pPr marL="342900" lvl="0" indent="-342900">
              <a:buFont typeface="+mj-lt"/>
              <a:buAutoNum type="arabicPeriod"/>
            </a:pPr>
            <a:r>
              <a:rPr lang="en-US" dirty="0" smtClean="0"/>
              <a:t>Randomly sampled data in to 80% training and 20% testing sets.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 smtClean="0"/>
              <a:t>Found optimal number of variables, using best subset method. 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 smtClean="0"/>
              <a:t>Built regression model with possible variables that lead to best fit of the model. Observed the best fit parameters on testing data.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 smtClean="0"/>
              <a:t>Using 10 fold cross validation technique, partitioned the data in to 10 groups and identified the model parameters (MSE, AIC, BIC) and compared with the regression model parameters.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 smtClean="0"/>
              <a:t>Fitted another regression on the same data using CART approach and compared results with regression model for the best fit on testing data.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Repeated all the above steps using another sample data sampled in 70%, 30% ratio.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667000" y="304800"/>
            <a:ext cx="33562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/>
              <a:t>Exploratory Data Analysis</a:t>
            </a:r>
            <a:r>
              <a:rPr lang="en-US" b="1" dirty="0" smtClean="0"/>
              <a:t>:</a:t>
            </a:r>
            <a:endParaRPr lang="en-US" dirty="0"/>
          </a:p>
        </p:txBody>
      </p:sp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2209800"/>
            <a:ext cx="861060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0" y="1066800"/>
            <a:ext cx="5713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 A quick view  summary statistics of the data set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667000" y="304800"/>
            <a:ext cx="47009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/>
              <a:t>Exploratory Data Analysis Continued</a:t>
            </a:r>
            <a:r>
              <a:rPr lang="en-US" b="1" dirty="0" smtClean="0"/>
              <a:t>: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7200" y="2209800"/>
            <a:ext cx="8229600" cy="4267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04800" y="1066800"/>
            <a:ext cx="5408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Correlation Plots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676400" y="6488668"/>
            <a:ext cx="22595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Average no of rooms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553200" y="6488668"/>
            <a:ext cx="6158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lstat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667000" y="304800"/>
            <a:ext cx="47009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smtClean="0"/>
              <a:t>Exploratory Data Analysis Continued</a:t>
            </a:r>
            <a:r>
              <a:rPr lang="en-US" b="1" dirty="0" smtClean="0"/>
              <a:t>: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28600" y="1066801"/>
            <a:ext cx="632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   Histogram and the density plot of median house values:</a:t>
            </a:r>
          </a:p>
          <a:p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600" y="1905000"/>
            <a:ext cx="7924800" cy="4648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667000" y="304800"/>
            <a:ext cx="29873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      </a:t>
            </a:r>
            <a:r>
              <a:rPr lang="en-US" sz="2400" dirty="0" smtClean="0"/>
              <a:t>Variable Selection 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304800" y="1066800"/>
            <a:ext cx="7848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 The Best Subset method:- Using BIC criterion  selecting 11 variable seems</a:t>
            </a:r>
          </a:p>
          <a:p>
            <a:r>
              <a:rPr lang="en-US" dirty="0" smtClean="0"/>
              <a:t>    good option, which minimizes the  BIC value.                                                    </a:t>
            </a:r>
          </a:p>
          <a:p>
            <a:r>
              <a:rPr lang="en-US" dirty="0" smtClean="0"/>
              <a:t>         </a:t>
            </a:r>
          </a:p>
          <a:p>
            <a:endParaRPr lang="en-US" dirty="0"/>
          </a:p>
        </p:txBody>
      </p:sp>
      <p:pic>
        <p:nvPicPr>
          <p:cNvPr id="9" name="Picture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81000" y="2438400"/>
            <a:ext cx="3886200" cy="3657600"/>
          </a:xfrm>
          <a:prstGeom prst="rect">
            <a:avLst/>
          </a:prstGeom>
        </p:spPr>
      </p:pic>
      <p:pic>
        <p:nvPicPr>
          <p:cNvPr id="10" name="Picture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495800" y="2438400"/>
            <a:ext cx="4352925" cy="3657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667000" y="304800"/>
            <a:ext cx="44791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      </a:t>
            </a:r>
            <a:r>
              <a:rPr lang="en-US" sz="2400" dirty="0" smtClean="0"/>
              <a:t>Variable Selection Continued 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304800" y="1141274"/>
            <a:ext cx="7848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 The Best Subset method:- Using BIC criterion  selecting 11 variable seems</a:t>
            </a:r>
          </a:p>
          <a:p>
            <a:r>
              <a:rPr lang="en-US" dirty="0" smtClean="0"/>
              <a:t>    good option, which can minimize the  BIC value.  </a:t>
            </a:r>
          </a:p>
          <a:p>
            <a:endParaRPr lang="en-US" dirty="0" smtClean="0"/>
          </a:p>
          <a:p>
            <a:r>
              <a:rPr lang="en-US" dirty="0" smtClean="0"/>
              <a:t>     Following are the 11 variables with their parameter estimates                                                    </a:t>
            </a:r>
          </a:p>
          <a:p>
            <a:r>
              <a:rPr lang="en-US" dirty="0" smtClean="0"/>
              <a:t>         </a:t>
            </a:r>
          </a:p>
          <a:p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685800" y="3276600"/>
          <a:ext cx="7162801" cy="1904999"/>
        </p:xfrm>
        <a:graphic>
          <a:graphicData uri="http://schemas.openxmlformats.org/drawingml/2006/table">
            <a:tbl>
              <a:tblPr/>
              <a:tblGrid>
                <a:gridCol w="1306158"/>
                <a:gridCol w="1309988"/>
                <a:gridCol w="1241041"/>
                <a:gridCol w="1172095"/>
                <a:gridCol w="1309988"/>
                <a:gridCol w="823531"/>
              </a:tblGrid>
              <a:tr h="272143"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Calibri"/>
                          <a:ea typeface="Calibri"/>
                          <a:cs typeface="Times New Roman"/>
                        </a:rPr>
                        <a:t>(Intercept)          </a:t>
                      </a:r>
                      <a:endParaRPr lang="en-US" sz="1600" dirty="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Calibri"/>
                          <a:ea typeface="Calibri"/>
                          <a:cs typeface="Times New Roman"/>
                        </a:rPr>
                        <a:t>crim</a:t>
                      </a:r>
                      <a:endParaRPr lang="en-US" sz="160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Calibri"/>
                          <a:ea typeface="Calibri"/>
                          <a:cs typeface="Times New Roman"/>
                        </a:rPr>
                        <a:t>zn</a:t>
                      </a:r>
                      <a:endParaRPr lang="en-US" sz="160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Calibri"/>
                          <a:ea typeface="Calibri"/>
                          <a:cs typeface="Times New Roman"/>
                        </a:rPr>
                        <a:t>chas</a:t>
                      </a:r>
                      <a:endParaRPr lang="en-US" sz="160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Calibri"/>
                          <a:ea typeface="Calibri"/>
                          <a:cs typeface="Times New Roman"/>
                        </a:rPr>
                        <a:t>nox</a:t>
                      </a:r>
                      <a:endParaRPr lang="en-US" sz="160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Calibri"/>
                          <a:ea typeface="Calibri"/>
                          <a:cs typeface="Times New Roman"/>
                        </a:rPr>
                        <a:t>rm </a:t>
                      </a:r>
                      <a:endParaRPr lang="en-US" sz="160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44285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Calibri"/>
                          <a:ea typeface="Calibri"/>
                          <a:cs typeface="Times New Roman"/>
                        </a:rPr>
                        <a:t>41.1261</a:t>
                      </a:r>
                      <a:endParaRPr lang="en-US" sz="1600" dirty="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/>
                          <a:ea typeface="Calibri"/>
                          <a:cs typeface="Times New Roman"/>
                        </a:rPr>
                        <a:t>-</a:t>
                      </a:r>
                      <a:r>
                        <a:rPr lang="en-US" sz="1600" dirty="0" smtClean="0">
                          <a:latin typeface="Calibri"/>
                          <a:ea typeface="Calibri"/>
                          <a:cs typeface="Times New Roman"/>
                        </a:rPr>
                        <a:t>0.0946</a:t>
                      </a:r>
                      <a:endParaRPr lang="en-US" sz="1600" dirty="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Calibri"/>
                          <a:ea typeface="Calibri"/>
                          <a:cs typeface="Times New Roman"/>
                        </a:rPr>
                        <a:t>0.0501</a:t>
                      </a:r>
                      <a:endParaRPr lang="en-US" sz="1600" dirty="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Calibri"/>
                          <a:ea typeface="Calibri"/>
                          <a:cs typeface="Times New Roman"/>
                        </a:rPr>
                        <a:t>2.3793</a:t>
                      </a:r>
                      <a:endParaRPr lang="en-US" sz="1600" dirty="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/>
                          <a:ea typeface="Calibri"/>
                          <a:cs typeface="Times New Roman"/>
                        </a:rPr>
                        <a:t>-</a:t>
                      </a:r>
                      <a:r>
                        <a:rPr lang="en-US" sz="1600" dirty="0" smtClean="0">
                          <a:latin typeface="Calibri"/>
                          <a:ea typeface="Calibri"/>
                          <a:cs typeface="Times New Roman"/>
                        </a:rPr>
                        <a:t>15.3829</a:t>
                      </a:r>
                      <a:endParaRPr lang="en-US" sz="1600" dirty="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Calibri"/>
                          <a:ea typeface="Calibri"/>
                          <a:cs typeface="Times New Roman"/>
                        </a:rPr>
                        <a:t>3.2288</a:t>
                      </a:r>
                      <a:endParaRPr lang="en-US" sz="1600" dirty="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2143"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Calibri"/>
                          <a:ea typeface="Calibri"/>
                          <a:cs typeface="Times New Roman"/>
                        </a:rPr>
                        <a:t>dis</a:t>
                      </a:r>
                      <a:endParaRPr lang="en-US" sz="160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 err="1">
                          <a:latin typeface="Calibri"/>
                          <a:ea typeface="Calibri"/>
                          <a:cs typeface="Times New Roman"/>
                        </a:rPr>
                        <a:t>rad</a:t>
                      </a:r>
                      <a:endParaRPr lang="en-US" sz="1600" dirty="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Calibri"/>
                          <a:ea typeface="Calibri"/>
                          <a:cs typeface="Times New Roman"/>
                        </a:rPr>
                        <a:t>tax </a:t>
                      </a:r>
                      <a:endParaRPr lang="en-US" sz="1600" dirty="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Calibri"/>
                          <a:ea typeface="Calibri"/>
                          <a:cs typeface="Times New Roman"/>
                        </a:rPr>
                        <a:t>ptratio </a:t>
                      </a:r>
                      <a:endParaRPr lang="en-US" sz="160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Calibri"/>
                          <a:ea typeface="Calibri"/>
                          <a:cs typeface="Times New Roman"/>
                        </a:rPr>
                        <a:t>black</a:t>
                      </a:r>
                      <a:endParaRPr lang="en-US" sz="160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>
                          <a:latin typeface="Calibri"/>
                          <a:ea typeface="Calibri"/>
                          <a:cs typeface="Times New Roman"/>
                        </a:rPr>
                        <a:t>lstat </a:t>
                      </a:r>
                      <a:endParaRPr lang="en-US" sz="160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16428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/>
                          <a:ea typeface="Calibri"/>
                          <a:cs typeface="Times New Roman"/>
                        </a:rPr>
                        <a:t>-</a:t>
                      </a:r>
                      <a:r>
                        <a:rPr lang="en-US" sz="1600" dirty="0" smtClean="0">
                          <a:latin typeface="Calibri"/>
                          <a:ea typeface="Calibri"/>
                          <a:cs typeface="Times New Roman"/>
                        </a:rPr>
                        <a:t>1.5629  </a:t>
                      </a:r>
                      <a:endParaRPr lang="en-US" sz="1600" dirty="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Calibri"/>
                          <a:ea typeface="Calibri"/>
                          <a:cs typeface="Times New Roman"/>
                        </a:rPr>
                        <a:t>0.3084 </a:t>
                      </a:r>
                      <a:endParaRPr lang="en-US" sz="1600" dirty="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/>
                          <a:ea typeface="Calibri"/>
                          <a:cs typeface="Times New Roman"/>
                        </a:rPr>
                        <a:t>-</a:t>
                      </a:r>
                      <a:r>
                        <a:rPr lang="en-US" sz="1600" dirty="0" smtClean="0">
                          <a:latin typeface="Calibri"/>
                          <a:ea typeface="Calibri"/>
                          <a:cs typeface="Times New Roman"/>
                        </a:rPr>
                        <a:t>0.0124</a:t>
                      </a:r>
                      <a:endParaRPr lang="en-US" sz="1600" dirty="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/>
                          <a:ea typeface="Calibri"/>
                          <a:cs typeface="Times New Roman"/>
                        </a:rPr>
                        <a:t>-</a:t>
                      </a:r>
                      <a:r>
                        <a:rPr lang="en-US" sz="1600" dirty="0" smtClean="0">
                          <a:latin typeface="Calibri"/>
                          <a:ea typeface="Calibri"/>
                          <a:cs typeface="Times New Roman"/>
                        </a:rPr>
                        <a:t>1.010</a:t>
                      </a:r>
                      <a:endParaRPr lang="en-US" sz="1600" dirty="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Calibri"/>
                          <a:ea typeface="Calibri"/>
                          <a:cs typeface="Times New Roman"/>
                        </a:rPr>
                        <a:t>0.0096</a:t>
                      </a:r>
                      <a:endParaRPr lang="en-US" sz="1600" dirty="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Calibri"/>
                          <a:ea typeface="Calibri"/>
                          <a:cs typeface="Times New Roman"/>
                        </a:rPr>
                        <a:t>-</a:t>
                      </a:r>
                      <a:r>
                        <a:rPr lang="en-US" sz="1600" dirty="0" smtClean="0">
                          <a:latin typeface="Calibri"/>
                          <a:ea typeface="Calibri"/>
                          <a:cs typeface="Times New Roman"/>
                        </a:rPr>
                        <a:t>0.5941</a:t>
                      </a:r>
                      <a:endParaRPr lang="en-US" sz="1600" dirty="0">
                        <a:latin typeface="Calibri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667000" y="304800"/>
            <a:ext cx="352057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     </a:t>
            </a:r>
            <a:r>
              <a:rPr lang="en-US" sz="2400" dirty="0" smtClean="0"/>
              <a:t>Key</a:t>
            </a:r>
            <a:r>
              <a:rPr lang="en-US" dirty="0" smtClean="0"/>
              <a:t> </a:t>
            </a:r>
            <a:r>
              <a:rPr lang="en-US" sz="2400" dirty="0" smtClean="0"/>
              <a:t>Model Parameters:</a:t>
            </a:r>
          </a:p>
          <a:p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381000" y="1524000"/>
            <a:ext cx="7848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 </a:t>
            </a:r>
          </a:p>
          <a:p>
            <a:r>
              <a:rPr lang="en-US" dirty="0" smtClean="0"/>
              <a:t>Multiple R-squared:  </a:t>
            </a:r>
            <a:r>
              <a:rPr lang="en-US" dirty="0" smtClean="0">
                <a:solidFill>
                  <a:srgbClr val="FFC000"/>
                </a:solidFill>
              </a:rPr>
              <a:t>0.7357</a:t>
            </a:r>
            <a:r>
              <a:rPr lang="en-US" dirty="0" smtClean="0"/>
              <a:t>,	        Adjusted R-squared</a:t>
            </a:r>
            <a:r>
              <a:rPr lang="en-US" b="1" dirty="0" smtClean="0"/>
              <a:t>:  </a:t>
            </a:r>
            <a:r>
              <a:rPr lang="en-US" b="1" dirty="0" smtClean="0">
                <a:solidFill>
                  <a:srgbClr val="FFC000"/>
                </a:solidFill>
              </a:rPr>
              <a:t>0.7283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r>
              <a:rPr lang="en-US" dirty="0" smtClean="0"/>
              <a:t>F-statistic: </a:t>
            </a:r>
            <a:r>
              <a:rPr lang="en-US" dirty="0" smtClean="0">
                <a:solidFill>
                  <a:srgbClr val="FFC000"/>
                </a:solidFill>
              </a:rPr>
              <a:t>99.43</a:t>
            </a:r>
            <a:r>
              <a:rPr lang="en-US" dirty="0" smtClean="0"/>
              <a:t>  (</a:t>
            </a:r>
            <a:r>
              <a:rPr lang="en-US" dirty="0" smtClean="0">
                <a:solidFill>
                  <a:srgbClr val="FFC000"/>
                </a:solidFill>
              </a:rPr>
              <a:t>11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FFC000"/>
                </a:solidFill>
              </a:rPr>
              <a:t>393</a:t>
            </a:r>
            <a:r>
              <a:rPr lang="en-US" dirty="0" smtClean="0"/>
              <a:t> </a:t>
            </a:r>
            <a:r>
              <a:rPr lang="en-US" dirty="0" err="1" smtClean="0"/>
              <a:t>df</a:t>
            </a:r>
            <a:r>
              <a:rPr lang="en-US" dirty="0" smtClean="0"/>
              <a:t>),             p-value: &lt; </a:t>
            </a:r>
            <a:r>
              <a:rPr lang="en-US" dirty="0" smtClean="0">
                <a:solidFill>
                  <a:srgbClr val="FFC000"/>
                </a:solidFill>
              </a:rPr>
              <a:t>2.2e-16</a:t>
            </a:r>
          </a:p>
          <a:p>
            <a:endParaRPr lang="en-US" dirty="0" smtClean="0"/>
          </a:p>
          <a:p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  As the Adjusted R-squared value is 0.7283, we can say model has a good fit.</a:t>
            </a:r>
          </a:p>
          <a:p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  As the F-statistic value is 99.43 and p-value &lt; 0.05, we can say all the coefficients are jointly significant and not all are zero.</a:t>
            </a:r>
          </a:p>
          <a:p>
            <a:pPr>
              <a:buFont typeface="Arial" pitchFamily="34" charset="0"/>
              <a:buChar char="•"/>
            </a:pP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  Mean squared error (train data) = </a:t>
            </a:r>
            <a:r>
              <a:rPr lang="en-US" b="1" dirty="0" smtClean="0">
                <a:solidFill>
                  <a:srgbClr val="FFC000"/>
                </a:solidFill>
              </a:rPr>
              <a:t>20.13087</a:t>
            </a:r>
            <a:r>
              <a:rPr lang="en-US" b="1" dirty="0" smtClean="0"/>
              <a:t> and</a:t>
            </a:r>
            <a:r>
              <a:rPr lang="en-US" dirty="0" smtClean="0"/>
              <a:t> Mean absolute error (train data) = </a:t>
            </a:r>
            <a:r>
              <a:rPr lang="en-US" b="1" dirty="0" smtClean="0">
                <a:solidFill>
                  <a:srgbClr val="FFC000"/>
                </a:solidFill>
              </a:rPr>
              <a:t>3.204237</a:t>
            </a:r>
            <a:endParaRPr lang="en-US" dirty="0" smtClean="0">
              <a:solidFill>
                <a:srgbClr val="FFC000"/>
              </a:solidFill>
            </a:endParaRPr>
          </a:p>
          <a:p>
            <a:r>
              <a:rPr lang="en-US" dirty="0" smtClean="0"/>
              <a:t>                                                  </a:t>
            </a:r>
          </a:p>
          <a:p>
            <a:r>
              <a:rPr lang="en-US" dirty="0" smtClean="0"/>
              <a:t>         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123</TotalTime>
  <Words>621</Words>
  <Application>Microsoft Office PowerPoint</Application>
  <PresentationFormat>On-screen Show (4:3)</PresentationFormat>
  <Paragraphs>107</Paragraphs>
  <Slides>16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Flow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AMAN</dc:creator>
  <cp:lastModifiedBy>AMAN</cp:lastModifiedBy>
  <cp:revision>20</cp:revision>
  <dcterms:created xsi:type="dcterms:W3CDTF">2006-08-16T00:00:00Z</dcterms:created>
  <dcterms:modified xsi:type="dcterms:W3CDTF">2015-02-20T22:19:00Z</dcterms:modified>
</cp:coreProperties>
</file>

<file path=docProps/thumbnail.jpeg>
</file>